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embeddedFontLst>
    <p:embeddedFont>
      <p:font typeface="Lato Black"/>
      <p:bold r:id="rId9"/>
      <p:boldItalic r:id="rId10"/>
    </p:embeddedFont>
    <p:embeddedFont>
      <p:font typeface="Century Gothic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CenturyGothic-regular.fntdata"/><Relationship Id="rId10" Type="http://schemas.openxmlformats.org/officeDocument/2006/relationships/font" Target="fonts/LatoBlack-boldItalic.fntdata"/><Relationship Id="rId13" Type="http://schemas.openxmlformats.org/officeDocument/2006/relationships/font" Target="fonts/CenturyGothic-italic.fntdata"/><Relationship Id="rId12" Type="http://schemas.openxmlformats.org/officeDocument/2006/relationships/font" Target="fonts/CenturyGothic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LatoBlack-bold.fntdata"/><Relationship Id="rId14" Type="http://schemas.openxmlformats.org/officeDocument/2006/relationships/font" Target="fonts/CenturyGothic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 amt="93000"/>
          </a:blip>
          <a:srcRect b="0" l="0" r="0" t="0"/>
          <a:stretch/>
        </p:blipFill>
        <p:spPr>
          <a:xfrm>
            <a:off x="-1" y="0"/>
            <a:ext cx="121912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0" y="0"/>
            <a:ext cx="12191100" cy="6858000"/>
          </a:xfrm>
          <a:prstGeom prst="rect">
            <a:avLst/>
          </a:prstGeom>
          <a:gradFill>
            <a:gsLst>
              <a:gs pos="0">
                <a:srgbClr val="0C0C0C">
                  <a:alpha val="84705"/>
                </a:srgbClr>
              </a:gs>
              <a:gs pos="100000">
                <a:srgbClr val="5C2A08">
                  <a:alpha val="87843"/>
                </a:srgbClr>
              </a:gs>
            </a:gsLst>
            <a:lin ang="0" scaled="0"/>
          </a:gra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3085821" y="2511302"/>
            <a:ext cx="6437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300">
                <a:solidFill>
                  <a:srgbClr val="FFD966"/>
                </a:solidFill>
                <a:latin typeface="Lato Black"/>
                <a:ea typeface="Lato Black"/>
                <a:cs typeface="Lato Black"/>
                <a:sym typeface="Lato Black"/>
              </a:rPr>
              <a:t>PIZZA SALES ANALYIS REPORT PROBLEM STATEMENTS </a:t>
            </a:r>
            <a:endParaRPr sz="300"/>
          </a:p>
        </p:txBody>
      </p:sp>
      <p:pic>
        <p:nvPicPr>
          <p:cNvPr descr="Tableau Logo PNG Vectors Free Download" id="87" name="Google Shape;8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24961" y="3857002"/>
            <a:ext cx="2475543" cy="2442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775" y="2372675"/>
            <a:ext cx="2112650" cy="211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69474" y="2283825"/>
            <a:ext cx="2353551" cy="229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 amt="93000"/>
          </a:blip>
          <a:srcRect b="0" l="0" r="0" t="0"/>
          <a:stretch/>
        </p:blipFill>
        <p:spPr>
          <a:xfrm>
            <a:off x="-1" y="0"/>
            <a:ext cx="121912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rgbClr val="0C0C0C">
                  <a:alpha val="84705"/>
                </a:srgbClr>
              </a:gs>
              <a:gs pos="100000">
                <a:srgbClr val="5C2A08">
                  <a:alpha val="87843"/>
                </a:srgbClr>
              </a:gs>
            </a:gsLst>
            <a:lin ang="0" scaled="0"/>
          </a:gra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327804" y="113936"/>
            <a:ext cx="86487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000">
                <a:solidFill>
                  <a:srgbClr val="C9C9C9"/>
                </a:solidFill>
                <a:latin typeface="Lato Black"/>
                <a:ea typeface="Lato Black"/>
                <a:cs typeface="Lato Black"/>
                <a:sym typeface="Lato Black"/>
              </a:rPr>
              <a:t>PROBLEM STATEMENT</a:t>
            </a:r>
            <a:endParaRPr/>
          </a:p>
        </p:txBody>
      </p:sp>
      <p:sp>
        <p:nvSpPr>
          <p:cNvPr id="97" name="Google Shape;97;p14"/>
          <p:cNvSpPr txBox="1"/>
          <p:nvPr/>
        </p:nvSpPr>
        <p:spPr>
          <a:xfrm>
            <a:off x="327804" y="1673525"/>
            <a:ext cx="10248181" cy="4193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E1EFD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need to analyze key indicators for our pizza sales data to gain insights into our business performance. Specifically, we want to calculate the following metrics: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>
              <a:solidFill>
                <a:srgbClr val="B3C6E7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1800"/>
              <a:buFont typeface="Calibri"/>
              <a:buAutoNum type="arabicPeriod"/>
            </a:pPr>
            <a:r>
              <a:rPr b="1" i="0" lang="en-IN" sz="1800">
                <a:solidFill>
                  <a:srgbClr val="FFD9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Total Revenue: </a:t>
            </a: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sum of the total price of all pizza orders.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1800"/>
              <a:buFont typeface="Calibri"/>
              <a:buAutoNum type="arabicPeriod"/>
            </a:pPr>
            <a:r>
              <a:rPr b="1" lang="en-IN" sz="1800">
                <a:solidFill>
                  <a:srgbClr val="FFD9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Average Order Value: </a:t>
            </a: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average amount spent per order, calculated by dividing the total revenue by the total number of orders.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1800"/>
              <a:buFont typeface="Calibri"/>
              <a:buAutoNum type="arabicPeriod"/>
            </a:pPr>
            <a:r>
              <a:rPr b="1" lang="en-IN" sz="1800">
                <a:solidFill>
                  <a:srgbClr val="FFD9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Total Pizzas Sold: </a:t>
            </a: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sum of the quantities of all pizzas sold.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1800"/>
              <a:buFont typeface="Calibri"/>
              <a:buAutoNum type="arabicPeriod"/>
            </a:pPr>
            <a:r>
              <a:rPr b="1" lang="en-IN" sz="1800">
                <a:solidFill>
                  <a:srgbClr val="FFD9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Total Orders: </a:t>
            </a: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total number of orders placed.</a:t>
            </a:r>
            <a:endParaRPr/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1800"/>
              <a:buFont typeface="Calibri"/>
              <a:buAutoNum type="arabicPeriod"/>
            </a:pPr>
            <a:r>
              <a:rPr b="1" lang="en-IN" sz="1800">
                <a:solidFill>
                  <a:srgbClr val="FFD96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Average Pizzas Per Order: </a:t>
            </a: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average number of pizzas sold per order, calculated by dividing the total number of pizzas sold by the total number of orders.</a:t>
            </a:r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327804" y="1065010"/>
            <a:ext cx="8648700" cy="477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500">
                <a:solidFill>
                  <a:srgbClr val="A8D08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KPI’s REQUIREMENT</a:t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5"/>
          <p:cNvPicPr preferRelativeResize="0"/>
          <p:nvPr/>
        </p:nvPicPr>
        <p:blipFill rotWithShape="1">
          <a:blip r:embed="rId3">
            <a:alphaModFix amt="93000"/>
          </a:blip>
          <a:srcRect b="0" l="0" r="0" t="0"/>
          <a:stretch/>
        </p:blipFill>
        <p:spPr>
          <a:xfrm>
            <a:off x="-1" y="0"/>
            <a:ext cx="121912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/>
          <p:nvPr/>
        </p:nvSpPr>
        <p:spPr>
          <a:xfrm>
            <a:off x="0" y="8626"/>
            <a:ext cx="12191210" cy="6858000"/>
          </a:xfrm>
          <a:prstGeom prst="rect">
            <a:avLst/>
          </a:prstGeom>
          <a:gradFill>
            <a:gsLst>
              <a:gs pos="0">
                <a:srgbClr val="0C0C0C">
                  <a:alpha val="84705"/>
                </a:srgbClr>
              </a:gs>
              <a:gs pos="100000">
                <a:srgbClr val="5C2A08">
                  <a:alpha val="87843"/>
                </a:srgbClr>
              </a:gs>
            </a:gsLst>
            <a:lin ang="0" scaled="0"/>
          </a:gra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327804" y="113936"/>
            <a:ext cx="86487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000">
                <a:solidFill>
                  <a:srgbClr val="C9C9C9"/>
                </a:solidFill>
                <a:latin typeface="Lato Black"/>
                <a:ea typeface="Lato Black"/>
                <a:cs typeface="Lato Black"/>
                <a:sym typeface="Lato Black"/>
              </a:rPr>
              <a:t>PROBLEM STATEMENT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327804" y="1404834"/>
            <a:ext cx="11593902" cy="4609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E1EFD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would like to visualize various aspects of our pizza sales data to gain insights and understand key trends. We have identified the following requirements for creating charts:</a:t>
            </a:r>
            <a:endParaRPr/>
          </a:p>
          <a:p>
            <a:pPr indent="-1143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Calibri"/>
              <a:buAutoNum type="arabicPeriod"/>
            </a:pPr>
            <a:r>
              <a:rPr b="1" i="0" lang="en-IN" sz="18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Hourly Trend for Total Pizzas Sold: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Create a stacked bar chart that displays the hourly trend of total orders over a specific time period. This chart will help us identify any patterns or fluctuations in order volumes on a hourly basis.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2.Weekly Trend for Total Orders: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Create a line chart that illustrates the weekly trend of total orders throughout the year. This chart will allow us to identify peak weeks or periods of high order activity.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3.Percentage of Sales by Pizza Category: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Create a pie chart that shows the distribution of sales across different pizza categories. This chart will provide insights into the popularity of various pizza categories and their contribution to overall sales.</a:t>
            </a:r>
            <a:endParaRPr/>
          </a:p>
        </p:txBody>
      </p:sp>
      <p:sp>
        <p:nvSpPr>
          <p:cNvPr id="107" name="Google Shape;107;p15"/>
          <p:cNvSpPr txBox="1"/>
          <p:nvPr/>
        </p:nvSpPr>
        <p:spPr>
          <a:xfrm>
            <a:off x="327804" y="874801"/>
            <a:ext cx="8648700" cy="477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500">
                <a:solidFill>
                  <a:srgbClr val="A8D08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CHARTS REQUIREMENT</a:t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6"/>
          <p:cNvPicPr preferRelativeResize="0"/>
          <p:nvPr/>
        </p:nvPicPr>
        <p:blipFill rotWithShape="1">
          <a:blip r:embed="rId3">
            <a:alphaModFix amt="93000"/>
          </a:blip>
          <a:srcRect b="0" l="0" r="0" t="0"/>
          <a:stretch/>
        </p:blipFill>
        <p:spPr>
          <a:xfrm>
            <a:off x="-1" y="0"/>
            <a:ext cx="121912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rgbClr val="0C0C0C">
                  <a:alpha val="84705"/>
                </a:srgbClr>
              </a:gs>
              <a:gs pos="100000">
                <a:srgbClr val="5C2A08">
                  <a:alpha val="87843"/>
                </a:srgbClr>
              </a:gs>
            </a:gsLst>
            <a:lin ang="0" scaled="0"/>
          </a:gra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327804" y="113936"/>
            <a:ext cx="86487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000">
                <a:solidFill>
                  <a:srgbClr val="C9C9C9"/>
                </a:solidFill>
                <a:latin typeface="Lato Black"/>
                <a:ea typeface="Lato Black"/>
                <a:cs typeface="Lato Black"/>
                <a:sym typeface="Lato Black"/>
              </a:rPr>
              <a:t>PROBLEM STATEMENT</a:t>
            </a:r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327804" y="1404834"/>
            <a:ext cx="11593902" cy="5078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4.Percentage of Sales by Pizza Size: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Generate a pie chart that represents the percentage of sales attributed to different pizza sizes. This chart will help us understand customer preferences for pizza sizes and their impact on sales.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5.Total Pizzas Sold by Pizza Category: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Create a funnel chart that presents the total number of pizzas sold for each pizza category. This chart will allow us to compare the sales performance of different pizza categories.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6.Top 5 Best Sellers by Revenue, Total Quantity and Total Orders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Create a bar chart highlighting the top 5 best-selling pizzas based on the Revenue, Total Quantity, Total Orders. This chart will help us identify the most popular pizza options.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7. Bottom 5 Best Sellers by Revenue, Total Quantity and Total Orders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rgbClr val="B3C6E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Create a bar chart showcasing the bottom 5 worst-selling pizzas based on the Revenue, Total Quantity, Total Orders. This chart will enable us to identify underperforming or less popular pizza options.</a:t>
            </a:r>
            <a:endParaRPr/>
          </a:p>
        </p:txBody>
      </p:sp>
      <p:sp>
        <p:nvSpPr>
          <p:cNvPr id="116" name="Google Shape;116;p16"/>
          <p:cNvSpPr txBox="1"/>
          <p:nvPr/>
        </p:nvSpPr>
        <p:spPr>
          <a:xfrm>
            <a:off x="327804" y="874801"/>
            <a:ext cx="8648700" cy="477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500">
                <a:solidFill>
                  <a:srgbClr val="A8D08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CHARTS REQUIREMENT</a:t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